
<file path=[Content_Types].xml><?xml version="1.0" encoding="utf-8"?>
<Types xmlns="http://schemas.openxmlformats.org/package/2006/content-types">
  <Default Extension="xml" ContentType="application/xml"/>
  <Default Extension="mp4" ContentType="video/mp4"/>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F98AF4-FD7C-46A2-8236-C6F67905C4F0}">
  <a:tblStyle styleId="{5CF98AF4-FD7C-46A2-8236-C6F67905C4F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09"/>
    <p:restoredTop sz="94729"/>
  </p:normalViewPr>
  <p:slideViewPr>
    <p:cSldViewPr snapToGrid="0">
      <p:cViewPr varScale="1">
        <p:scale>
          <a:sx n="145" d="100"/>
          <a:sy n="145" d="100"/>
        </p:scale>
        <p:origin x="52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5afa8c31b9_0_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5afa8c31b9_0_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5afa8c31b9_0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5afa8c31b9_0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afa8c31b9_0_8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afa8c31b9_0_8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afa8c31b9_0_8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afa8c31b9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5afa8c31b9_0_8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5afa8c31b9_0_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5afa8c31b9_0_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5afa8c31b9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5afa8c31b9_0_8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5afa8c31b9_0_8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afa8c31b9_0_8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afa8c31b9_0_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5afa8c31b9_0_8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5afa8c31b9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afa8c31b9_0_9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afa8c31b9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www.jstor.org.ezp.lib.unimelb.edu.au/stable/4498959" TargetMode="External"/><Relationship Id="rId4" Type="http://schemas.openxmlformats.org/officeDocument/2006/relationships/hyperlink" Target="https://developer.apple.com/arkit/" TargetMode="External"/><Relationship Id="rId5" Type="http://schemas.openxmlformats.org/officeDocument/2006/relationships/hyperlink" Target="https://developer.apple.com/documentation/scenekit" TargetMode="External"/><Relationship Id="rId6" Type="http://schemas.openxmlformats.org/officeDocument/2006/relationships/hyperlink" Target="https://developer.apple.com/documentation/arkit/understanding_world_tracking" TargetMode="External"/><Relationship Id="rId7" Type="http://schemas.openxmlformats.org/officeDocument/2006/relationships/hyperlink" Target="https://arstechnica.com/gadgets/2018/06/arkit-2-why-apple-keeps-pushing-ar-and-how-it-works-in-ios-12/" TargetMode="External"/><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1.xml"/><Relationship Id="rId4" Type="http://schemas.openxmlformats.org/officeDocument/2006/relationships/notesSlide" Target="../notesSlides/notesSlide6.xml"/><Relationship Id="rId5" Type="http://schemas.openxmlformats.org/officeDocument/2006/relationships/image" Target="../media/image3.png"/><Relationship Id="rId1" Type="http://schemas.microsoft.com/office/2007/relationships/media" Target="../media/media1.mp4"/><Relationship Id="rId2" Type="http://schemas.openxmlformats.org/officeDocument/2006/relationships/video" Target="../media/media1.mp4"/></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460950" y="1184453"/>
            <a:ext cx="8222100" cy="167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b="1"/>
              <a:t>Finding the volume of objects using ARkit</a:t>
            </a:r>
            <a:endParaRPr sz="4400" b="1"/>
          </a:p>
        </p:txBody>
      </p:sp>
      <p:sp>
        <p:nvSpPr>
          <p:cNvPr id="86" name="Google Shape;86;p13"/>
          <p:cNvSpPr txBox="1">
            <a:spLocks noGrp="1"/>
          </p:cNvSpPr>
          <p:nvPr>
            <p:ph type="subTitle" idx="1"/>
          </p:nvPr>
        </p:nvSpPr>
        <p:spPr>
          <a:xfrm>
            <a:off x="460938" y="3284463"/>
            <a:ext cx="8222100" cy="4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COMP90055 - Computing Project</a:t>
            </a:r>
            <a:endParaRPr dirty="0"/>
          </a:p>
          <a:p>
            <a:pPr marL="0" lvl="0" indent="0" algn="ctr" rtl="0">
              <a:spcBef>
                <a:spcPts val="0"/>
              </a:spcBef>
              <a:spcAft>
                <a:spcPts val="0"/>
              </a:spcAft>
              <a:buNone/>
            </a:pPr>
            <a:endParaRPr dirty="0"/>
          </a:p>
          <a:p>
            <a:pPr marL="0" lvl="0" indent="0" algn="ctr" rtl="0">
              <a:spcBef>
                <a:spcPts val="0"/>
              </a:spcBef>
              <a:spcAft>
                <a:spcPts val="0"/>
              </a:spcAft>
              <a:buNone/>
            </a:pPr>
            <a:r>
              <a:rPr lang="en" i="1" dirty="0"/>
              <a:t>Supervised by</a:t>
            </a:r>
            <a:r>
              <a:rPr lang="en" dirty="0"/>
              <a:t> Prof. Richard </a:t>
            </a:r>
            <a:r>
              <a:rPr lang="en" dirty="0" smtClean="0"/>
              <a:t>Si</a:t>
            </a:r>
            <a:r>
              <a:rPr lang="en-US" smtClean="0"/>
              <a:t>n</a:t>
            </a:r>
            <a:r>
              <a:rPr lang="en" smtClean="0"/>
              <a:t>nott</a:t>
            </a:r>
            <a:r>
              <a:rPr lang="en" dirty="0" smtClean="0"/>
              <a:t> </a:t>
            </a:r>
            <a:endParaRPr dirty="0"/>
          </a:p>
          <a:p>
            <a:pPr marL="0" lvl="0" indent="0" algn="ctr" rtl="0">
              <a:spcBef>
                <a:spcPts val="0"/>
              </a:spcBef>
              <a:spcAft>
                <a:spcPts val="0"/>
              </a:spcAft>
              <a:buNone/>
            </a:pPr>
            <a:r>
              <a:rPr lang="en" i="1" dirty="0"/>
              <a:t>Presented by</a:t>
            </a:r>
            <a:r>
              <a:rPr lang="en" dirty="0"/>
              <a:t> Ashwin Sajiv - 919095</a:t>
            </a: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2"/>
          <p:cNvSpPr txBox="1">
            <a:spLocks noGrp="1"/>
          </p:cNvSpPr>
          <p:nvPr>
            <p:ph type="title"/>
          </p:nvPr>
        </p:nvSpPr>
        <p:spPr>
          <a:xfrm>
            <a:off x="598100" y="1717452"/>
            <a:ext cx="8222100" cy="85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ctr" rtl="0">
              <a:spcBef>
                <a:spcPts val="0"/>
              </a:spcBef>
              <a:spcAft>
                <a:spcPts val="0"/>
              </a:spcAft>
              <a:buNone/>
            </a:pPr>
            <a:r>
              <a:rPr lang="en"/>
              <a:t>Questions?</a:t>
            </a:r>
            <a:endParaRPr/>
          </a:p>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solidFill>
                  <a:srgbClr val="333333"/>
                </a:solidFill>
                <a:highlight>
                  <a:srgbClr val="FFFFFF"/>
                </a:highlight>
                <a:latin typeface="Arial"/>
                <a:ea typeface="Arial"/>
                <a:cs typeface="Arial"/>
                <a:sym typeface="Arial"/>
              </a:rPr>
              <a:t>Reichman, O. (1976). Relationships between Dimensions, Weights, Volumes, and Calories of Some Sonoran Desert Seeds. </a:t>
            </a:r>
            <a:r>
              <a:rPr lang="en" sz="1050" i="1">
                <a:solidFill>
                  <a:srgbClr val="333333"/>
                </a:solidFill>
                <a:highlight>
                  <a:srgbClr val="FFFFFF"/>
                </a:highlight>
                <a:latin typeface="Arial"/>
                <a:ea typeface="Arial"/>
                <a:cs typeface="Arial"/>
                <a:sym typeface="Arial"/>
              </a:rPr>
              <a:t>The Southwestern Naturalist,</a:t>
            </a:r>
            <a:r>
              <a:rPr lang="en" sz="1050">
                <a:solidFill>
                  <a:srgbClr val="333333"/>
                </a:solidFill>
                <a:highlight>
                  <a:srgbClr val="FFFFFF"/>
                </a:highlight>
                <a:latin typeface="Arial"/>
                <a:ea typeface="Arial"/>
                <a:cs typeface="Arial"/>
                <a:sym typeface="Arial"/>
              </a:rPr>
              <a:t> </a:t>
            </a:r>
            <a:r>
              <a:rPr lang="en" sz="1050" i="1">
                <a:solidFill>
                  <a:srgbClr val="333333"/>
                </a:solidFill>
                <a:highlight>
                  <a:srgbClr val="FFFFFF"/>
                </a:highlight>
                <a:latin typeface="Arial"/>
                <a:ea typeface="Arial"/>
                <a:cs typeface="Arial"/>
                <a:sym typeface="Arial"/>
              </a:rPr>
              <a:t>20</a:t>
            </a:r>
            <a:r>
              <a:rPr lang="en" sz="1050">
                <a:solidFill>
                  <a:srgbClr val="333333"/>
                </a:solidFill>
                <a:highlight>
                  <a:srgbClr val="FFFFFF"/>
                </a:highlight>
                <a:latin typeface="Arial"/>
                <a:ea typeface="Arial"/>
                <a:cs typeface="Arial"/>
                <a:sym typeface="Arial"/>
              </a:rPr>
              <a:t>(4), 573-575. doi:10.2307/3669872</a:t>
            </a:r>
            <a:endParaRPr sz="1050">
              <a:solidFill>
                <a:srgbClr val="333333"/>
              </a:solidFill>
              <a:highlight>
                <a:srgbClr val="FFFFFF"/>
              </a:highlight>
              <a:latin typeface="Arial"/>
              <a:ea typeface="Arial"/>
              <a:cs typeface="Arial"/>
              <a:sym typeface="Arial"/>
            </a:endParaRPr>
          </a:p>
          <a:p>
            <a:pPr marL="0" lvl="0" indent="0" algn="l" rtl="0">
              <a:spcBef>
                <a:spcPts val="1600"/>
              </a:spcBef>
              <a:spcAft>
                <a:spcPts val="0"/>
              </a:spcAft>
              <a:buNone/>
            </a:pPr>
            <a:r>
              <a:rPr lang="en" sz="1050">
                <a:solidFill>
                  <a:srgbClr val="333333"/>
                </a:solidFill>
                <a:latin typeface="Arial"/>
                <a:ea typeface="Arial"/>
                <a:cs typeface="Arial"/>
                <a:sym typeface="Arial"/>
              </a:rPr>
              <a:t>England, W., &amp; Miller, T. (2001). Volumes and Cross-Sectional Areas. </a:t>
            </a:r>
            <a:r>
              <a:rPr lang="en" sz="1050" i="1">
                <a:solidFill>
                  <a:srgbClr val="333333"/>
                </a:solidFill>
                <a:latin typeface="Arial"/>
                <a:ea typeface="Arial"/>
                <a:cs typeface="Arial"/>
                <a:sym typeface="Arial"/>
              </a:rPr>
              <a:t>Mathematics Magazine,</a:t>
            </a:r>
            <a:r>
              <a:rPr lang="en" sz="1050">
                <a:solidFill>
                  <a:srgbClr val="333333"/>
                </a:solidFill>
                <a:latin typeface="Arial"/>
                <a:ea typeface="Arial"/>
                <a:cs typeface="Arial"/>
                <a:sym typeface="Arial"/>
              </a:rPr>
              <a:t> </a:t>
            </a:r>
            <a:r>
              <a:rPr lang="en" sz="1050" i="1">
                <a:solidFill>
                  <a:srgbClr val="333333"/>
                </a:solidFill>
                <a:latin typeface="Arial"/>
                <a:ea typeface="Arial"/>
                <a:cs typeface="Arial"/>
                <a:sym typeface="Arial"/>
              </a:rPr>
              <a:t>74</a:t>
            </a:r>
            <a:r>
              <a:rPr lang="en" sz="1050">
                <a:solidFill>
                  <a:srgbClr val="333333"/>
                </a:solidFill>
                <a:latin typeface="Arial"/>
                <a:ea typeface="Arial"/>
                <a:cs typeface="Arial"/>
                <a:sym typeface="Arial"/>
              </a:rPr>
              <a:t>(4), 288-295. doi:10.2307/2691098</a:t>
            </a:r>
            <a:endParaRPr sz="1050">
              <a:solidFill>
                <a:srgbClr val="333333"/>
              </a:solidFill>
              <a:latin typeface="Arial"/>
              <a:ea typeface="Arial"/>
              <a:cs typeface="Arial"/>
              <a:sym typeface="Arial"/>
            </a:endParaRPr>
          </a:p>
          <a:p>
            <a:pPr marL="0" lvl="0" indent="0" algn="l" rtl="0">
              <a:spcBef>
                <a:spcPts val="1600"/>
              </a:spcBef>
              <a:spcAft>
                <a:spcPts val="0"/>
              </a:spcAft>
              <a:buNone/>
            </a:pPr>
            <a:r>
              <a:rPr lang="en" sz="1050">
                <a:solidFill>
                  <a:srgbClr val="333333"/>
                </a:solidFill>
                <a:latin typeface="Arial"/>
                <a:ea typeface="Arial"/>
                <a:cs typeface="Arial"/>
                <a:sym typeface="Arial"/>
              </a:rPr>
              <a:t>Lisa R. Young, &amp; Nestle, M. (2007). Portion Sizes and Obesity: Responses of Fast-Food Companies. </a:t>
            </a:r>
            <a:r>
              <a:rPr lang="en" sz="1050" i="1">
                <a:solidFill>
                  <a:srgbClr val="333333"/>
                </a:solidFill>
                <a:latin typeface="Arial"/>
                <a:ea typeface="Arial"/>
                <a:cs typeface="Arial"/>
                <a:sym typeface="Arial"/>
              </a:rPr>
              <a:t>Journal of Public Health Policy,</a:t>
            </a:r>
            <a:r>
              <a:rPr lang="en" sz="1050">
                <a:solidFill>
                  <a:srgbClr val="333333"/>
                </a:solidFill>
                <a:latin typeface="Arial"/>
                <a:ea typeface="Arial"/>
                <a:cs typeface="Arial"/>
                <a:sym typeface="Arial"/>
              </a:rPr>
              <a:t> </a:t>
            </a:r>
            <a:r>
              <a:rPr lang="en" sz="1050" i="1">
                <a:solidFill>
                  <a:srgbClr val="333333"/>
                </a:solidFill>
                <a:latin typeface="Arial"/>
                <a:ea typeface="Arial"/>
                <a:cs typeface="Arial"/>
                <a:sym typeface="Arial"/>
              </a:rPr>
              <a:t>28</a:t>
            </a:r>
            <a:r>
              <a:rPr lang="en" sz="1050">
                <a:solidFill>
                  <a:srgbClr val="333333"/>
                </a:solidFill>
                <a:latin typeface="Arial"/>
                <a:ea typeface="Arial"/>
                <a:cs typeface="Arial"/>
                <a:sym typeface="Arial"/>
              </a:rPr>
              <a:t>(2), 238-248. Retrieved from </a:t>
            </a:r>
            <a:r>
              <a:rPr lang="en" sz="1050" u="sng">
                <a:solidFill>
                  <a:schemeClr val="hlink"/>
                </a:solidFill>
                <a:latin typeface="Arial"/>
                <a:ea typeface="Arial"/>
                <a:cs typeface="Arial"/>
                <a:sym typeface="Arial"/>
                <a:hlinkClick r:id="rId3"/>
              </a:rPr>
              <a:t>http://www.jstor.org.ezp.lib.unimelb.edu.au/stable/4498959</a:t>
            </a:r>
            <a:endParaRPr sz="1050">
              <a:solidFill>
                <a:srgbClr val="333333"/>
              </a:solidFill>
              <a:latin typeface="Arial"/>
              <a:ea typeface="Arial"/>
              <a:cs typeface="Arial"/>
              <a:sym typeface="Arial"/>
            </a:endParaRPr>
          </a:p>
          <a:p>
            <a:pPr marL="0" lvl="0" indent="0" algn="l" rtl="0">
              <a:spcBef>
                <a:spcPts val="0"/>
              </a:spcBef>
              <a:spcAft>
                <a:spcPts val="0"/>
              </a:spcAft>
              <a:buNone/>
            </a:pPr>
            <a:endParaRPr sz="1050">
              <a:solidFill>
                <a:srgbClr val="333333"/>
              </a:solidFill>
              <a:latin typeface="Arial"/>
              <a:ea typeface="Arial"/>
              <a:cs typeface="Arial"/>
              <a:sym typeface="Arial"/>
            </a:endParaRPr>
          </a:p>
          <a:p>
            <a:pPr marL="0" lvl="0" indent="0" algn="l" rtl="0">
              <a:spcBef>
                <a:spcPts val="0"/>
              </a:spcBef>
              <a:spcAft>
                <a:spcPts val="0"/>
              </a:spcAft>
              <a:buNone/>
            </a:pPr>
            <a:r>
              <a:rPr lang="en" sz="1050">
                <a:solidFill>
                  <a:srgbClr val="333333"/>
                </a:solidFill>
                <a:latin typeface="Arial"/>
                <a:ea typeface="Arial"/>
                <a:cs typeface="Arial"/>
                <a:sym typeface="Arial"/>
              </a:rPr>
              <a:t>H. Esteban, "Building an AR app with ARKit and SceneKit," Retrieved from</a:t>
            </a:r>
            <a:endParaRPr sz="1050">
              <a:solidFill>
                <a:srgbClr val="333333"/>
              </a:solidFill>
              <a:latin typeface="Arial"/>
              <a:ea typeface="Arial"/>
              <a:cs typeface="Arial"/>
              <a:sym typeface="Arial"/>
            </a:endParaRPr>
          </a:p>
          <a:p>
            <a:pPr marL="0" lvl="0" indent="0" algn="l" rtl="0">
              <a:spcBef>
                <a:spcPts val="0"/>
              </a:spcBef>
              <a:spcAft>
                <a:spcPts val="0"/>
              </a:spcAft>
              <a:buNone/>
            </a:pPr>
            <a:r>
              <a:rPr lang="en" sz="1050">
                <a:solidFill>
                  <a:srgbClr val="333333"/>
                </a:solidFill>
                <a:latin typeface="Arial"/>
                <a:ea typeface="Arial"/>
                <a:cs typeface="Arial"/>
                <a:sym typeface="Arial"/>
              </a:rPr>
              <a:t>https://blog.pusher.com/building-an-ar-app-with-arkit-and-scenekit/.</a:t>
            </a:r>
            <a:endParaRPr sz="1050">
              <a:solidFill>
                <a:srgbClr val="333333"/>
              </a:solidFill>
              <a:latin typeface="Arial"/>
              <a:ea typeface="Arial"/>
              <a:cs typeface="Arial"/>
              <a:sym typeface="Arial"/>
            </a:endParaRPr>
          </a:p>
          <a:p>
            <a:pPr marL="0" lvl="0" indent="0" algn="l" rtl="0">
              <a:spcBef>
                <a:spcPts val="0"/>
              </a:spcBef>
              <a:spcAft>
                <a:spcPts val="0"/>
              </a:spcAft>
              <a:buNone/>
            </a:pPr>
            <a:endParaRPr sz="1050">
              <a:solidFill>
                <a:srgbClr val="333333"/>
              </a:solidFill>
              <a:latin typeface="Arial"/>
              <a:ea typeface="Arial"/>
              <a:cs typeface="Arial"/>
              <a:sym typeface="Arial"/>
            </a:endParaRPr>
          </a:p>
          <a:p>
            <a:pPr marL="0" lvl="0" indent="0" algn="l" rtl="0">
              <a:spcBef>
                <a:spcPts val="0"/>
              </a:spcBef>
              <a:spcAft>
                <a:spcPts val="1600"/>
              </a:spcAft>
              <a:buNone/>
            </a:pPr>
            <a:endParaRPr sz="1050">
              <a:solidFill>
                <a:srgbClr val="333333"/>
              </a:solidFill>
              <a:highlight>
                <a:srgbClr val="FFFFFF"/>
              </a:highlight>
              <a:latin typeface="Arial"/>
              <a:ea typeface="Arial"/>
              <a:cs typeface="Arial"/>
              <a:sym typeface="Arial"/>
            </a:endParaRPr>
          </a:p>
        </p:txBody>
      </p:sp>
      <p:sp>
        <p:nvSpPr>
          <p:cNvPr id="147" name="Google Shape;147;p23"/>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a:t>
            </a:r>
            <a:endParaRPr/>
          </a:p>
        </p:txBody>
      </p:sp>
      <p:sp>
        <p:nvSpPr>
          <p:cNvPr id="148" name="Google Shape;148;p23"/>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a:latin typeface="Arial"/>
                <a:ea typeface="Arial"/>
                <a:cs typeface="Arial"/>
                <a:sym typeface="Arial"/>
              </a:rPr>
              <a:t>Introducing ARKit (2018). Retrieved from </a:t>
            </a:r>
            <a:r>
              <a:rPr lang="en" sz="1100" u="sng">
                <a:solidFill>
                  <a:schemeClr val="hlink"/>
                </a:solidFill>
                <a:latin typeface="Arial"/>
                <a:ea typeface="Arial"/>
                <a:cs typeface="Arial"/>
                <a:sym typeface="Arial"/>
                <a:hlinkClick r:id="rId4"/>
              </a:rPr>
              <a:t>https://developer.apple.com/arkit/</a:t>
            </a:r>
            <a:r>
              <a:rPr lang="en" sz="1100">
                <a:latin typeface="Arial"/>
                <a:ea typeface="Arial"/>
                <a:cs typeface="Arial"/>
                <a:sym typeface="Arial"/>
              </a:rPr>
              <a:t>.</a:t>
            </a:r>
            <a:endParaRPr sz="1100">
              <a:latin typeface="Arial"/>
              <a:ea typeface="Arial"/>
              <a:cs typeface="Arial"/>
              <a:sym typeface="Arial"/>
            </a:endParaRPr>
          </a:p>
          <a:p>
            <a:pPr marL="0" lvl="0" indent="0" algn="l" rtl="0">
              <a:spcBef>
                <a:spcPts val="1600"/>
              </a:spcBef>
              <a:spcAft>
                <a:spcPts val="0"/>
              </a:spcAft>
              <a:buNone/>
            </a:pPr>
            <a:r>
              <a:rPr lang="en" sz="1100">
                <a:latin typeface="Arial"/>
                <a:ea typeface="Arial"/>
                <a:cs typeface="Arial"/>
                <a:sym typeface="Arial"/>
              </a:rPr>
              <a:t>SceneKit (2017). Retrieved from </a:t>
            </a:r>
            <a:r>
              <a:rPr lang="en" sz="1100" u="sng">
                <a:solidFill>
                  <a:schemeClr val="hlink"/>
                </a:solidFill>
                <a:latin typeface="Arial"/>
                <a:ea typeface="Arial"/>
                <a:cs typeface="Arial"/>
                <a:sym typeface="Arial"/>
                <a:hlinkClick r:id="rId5"/>
              </a:rPr>
              <a:t>https://developer.apple.com/documentation/scenekit</a:t>
            </a:r>
            <a:endParaRPr sz="1100">
              <a:latin typeface="Arial"/>
              <a:ea typeface="Arial"/>
              <a:cs typeface="Arial"/>
              <a:sym typeface="Arial"/>
            </a:endParaRPr>
          </a:p>
          <a:p>
            <a:pPr marL="0" lvl="0" indent="0" algn="l" rtl="0">
              <a:spcBef>
                <a:spcPts val="1600"/>
              </a:spcBef>
              <a:spcAft>
                <a:spcPts val="0"/>
              </a:spcAft>
              <a:buNone/>
            </a:pPr>
            <a:r>
              <a:rPr lang="en" sz="1100">
                <a:latin typeface="Arial"/>
                <a:ea typeface="Arial"/>
                <a:cs typeface="Arial"/>
                <a:sym typeface="Arial"/>
              </a:rPr>
              <a:t>World Tracking (2018). Retrieved from </a:t>
            </a:r>
            <a:r>
              <a:rPr lang="en" sz="1100" u="sng">
                <a:solidFill>
                  <a:schemeClr val="hlink"/>
                </a:solidFill>
                <a:latin typeface="Arial"/>
                <a:ea typeface="Arial"/>
                <a:cs typeface="Arial"/>
                <a:sym typeface="Arial"/>
                <a:hlinkClick r:id="rId6"/>
              </a:rPr>
              <a:t>https://developer.apple.com/documentation/arkit/understanding_world_tracking</a:t>
            </a:r>
            <a:endParaRPr sz="1100">
              <a:latin typeface="Arial"/>
              <a:ea typeface="Arial"/>
              <a:cs typeface="Arial"/>
              <a:sym typeface="Arial"/>
            </a:endParaRPr>
          </a:p>
          <a:p>
            <a:pPr marL="0" lvl="0" indent="0" algn="l" rtl="0">
              <a:spcBef>
                <a:spcPts val="1600"/>
              </a:spcBef>
              <a:spcAft>
                <a:spcPts val="1600"/>
              </a:spcAft>
              <a:buNone/>
            </a:pPr>
            <a:r>
              <a:rPr lang="en" sz="1100">
                <a:latin typeface="Arial"/>
                <a:ea typeface="Arial"/>
                <a:cs typeface="Arial"/>
                <a:sym typeface="Arial"/>
              </a:rPr>
              <a:t>Samuel, A. (2018). How ARKit 2 works, and why apple is so focused on AR. Retrieved from </a:t>
            </a:r>
            <a:r>
              <a:rPr lang="en" sz="1100" u="sng">
                <a:solidFill>
                  <a:schemeClr val="hlink"/>
                </a:solidFill>
                <a:latin typeface="Arial"/>
                <a:ea typeface="Arial"/>
                <a:cs typeface="Arial"/>
                <a:sym typeface="Arial"/>
                <a:hlinkClick r:id="rId7"/>
              </a:rPr>
              <a:t>https://arstechnica.com/gadgets/2018/06/arkit-2-why-apple-keeps-pushing-ar-and-how-it-works-in-ios-12/</a:t>
            </a:r>
            <a:endParaRPr sz="1100">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265525" y="834425"/>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Volumo</a:t>
            </a:r>
            <a:endParaRPr b="1"/>
          </a:p>
        </p:txBody>
      </p:sp>
      <p:sp>
        <p:nvSpPr>
          <p:cNvPr id="92" name="Google Shape;92;p14"/>
          <p:cNvSpPr txBox="1">
            <a:spLocks noGrp="1"/>
          </p:cNvSpPr>
          <p:nvPr>
            <p:ph type="body" idx="2"/>
          </p:nvPr>
        </p:nvSpPr>
        <p:spPr>
          <a:xfrm>
            <a:off x="4888300" y="406650"/>
            <a:ext cx="3837000" cy="4330200"/>
          </a:xfrm>
          <a:prstGeom prst="rect">
            <a:avLst/>
          </a:prstGeom>
        </p:spPr>
        <p:txBody>
          <a:bodyPr spcFirstLastPara="1" wrap="square" lIns="91425" tIns="91425" rIns="91425" bIns="91425" anchor="ctr" anchorCtr="0">
            <a:noAutofit/>
          </a:bodyPr>
          <a:lstStyle/>
          <a:p>
            <a:pPr marL="457200" lvl="0" indent="-342900" algn="just" rtl="0">
              <a:spcBef>
                <a:spcPts val="0"/>
              </a:spcBef>
              <a:spcAft>
                <a:spcPts val="0"/>
              </a:spcAft>
              <a:buSzPts val="1800"/>
              <a:buChar char="●"/>
            </a:pPr>
            <a:r>
              <a:rPr lang="en"/>
              <a:t>An iOS application that is used to measure volumes of regular objects using the phones camera, implemented with the help of ARkit.</a:t>
            </a:r>
            <a:endParaRPr/>
          </a:p>
          <a:p>
            <a:pPr marL="457200" lvl="0" indent="-342900" algn="just" rtl="0">
              <a:spcBef>
                <a:spcPts val="0"/>
              </a:spcBef>
              <a:spcAft>
                <a:spcPts val="0"/>
              </a:spcAft>
              <a:buSzPts val="1800"/>
              <a:buChar char="●"/>
            </a:pPr>
            <a:r>
              <a:rPr lang="en"/>
              <a:t>The dimensions of the selected shape are measured by the user and the volume of the object along with an augmented projection of it, is displayed. </a:t>
            </a:r>
            <a:endParaRPr/>
          </a:p>
        </p:txBody>
      </p:sp>
      <p:pic>
        <p:nvPicPr>
          <p:cNvPr id="93" name="Google Shape;93;p14"/>
          <p:cNvPicPr preferRelativeResize="0"/>
          <p:nvPr/>
        </p:nvPicPr>
        <p:blipFill>
          <a:blip r:embed="rId3">
            <a:alphaModFix/>
          </a:blip>
          <a:stretch>
            <a:fillRect/>
          </a:stretch>
        </p:blipFill>
        <p:spPr>
          <a:xfrm>
            <a:off x="1309975" y="2398925"/>
            <a:ext cx="1956303" cy="1840045"/>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218100" y="1482725"/>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The motivation</a:t>
            </a:r>
            <a:endParaRPr b="1"/>
          </a:p>
        </p:txBody>
      </p:sp>
      <p:sp>
        <p:nvSpPr>
          <p:cNvPr id="99" name="Google Shape;99;p15"/>
          <p:cNvSpPr txBox="1">
            <a:spLocks noGrp="1"/>
          </p:cNvSpPr>
          <p:nvPr>
            <p:ph type="body" idx="2"/>
          </p:nvPr>
        </p:nvSpPr>
        <p:spPr>
          <a:xfrm>
            <a:off x="4939500" y="598950"/>
            <a:ext cx="3837000" cy="3945600"/>
          </a:xfrm>
          <a:prstGeom prst="rect">
            <a:avLst/>
          </a:prstGeom>
        </p:spPr>
        <p:txBody>
          <a:bodyPr spcFirstLastPara="1" wrap="square" lIns="91425" tIns="91425" rIns="91425" bIns="91425" anchor="ctr" anchorCtr="0">
            <a:noAutofit/>
          </a:bodyPr>
          <a:lstStyle/>
          <a:p>
            <a:pPr marL="457200" lvl="0" indent="-342900" algn="just" rtl="0">
              <a:spcBef>
                <a:spcPts val="0"/>
              </a:spcBef>
              <a:spcAft>
                <a:spcPts val="0"/>
              </a:spcAft>
              <a:buSzPts val="1800"/>
              <a:buChar char="●"/>
            </a:pPr>
            <a:r>
              <a:rPr lang="en"/>
              <a:t>Knowledge of volumes is highly essential in everyday life. </a:t>
            </a:r>
            <a:endParaRPr/>
          </a:p>
          <a:p>
            <a:pPr marL="457200" lvl="0" indent="-342900" algn="just" rtl="0">
              <a:spcBef>
                <a:spcPts val="0"/>
              </a:spcBef>
              <a:spcAft>
                <a:spcPts val="0"/>
              </a:spcAft>
              <a:buSzPts val="1800"/>
              <a:buChar char="●"/>
            </a:pPr>
            <a:r>
              <a:rPr lang="en"/>
              <a:t>Measuring ingredients for baking, finding calories with the measured portion size, pouring the right amount of chemicals for cleaning are some of the applications.</a:t>
            </a:r>
            <a:endParaRPr/>
          </a:p>
          <a:p>
            <a:pPr marL="457200" lvl="0" indent="-342900" algn="just" rtl="0">
              <a:spcBef>
                <a:spcPts val="0"/>
              </a:spcBef>
              <a:spcAft>
                <a:spcPts val="0"/>
              </a:spcAft>
              <a:buSzPts val="1800"/>
              <a:buChar char="●"/>
            </a:pPr>
            <a:r>
              <a:rPr lang="en"/>
              <a:t>With numerous measurement applications on the AppStore, there is not any applications to measure volumes. </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err="1"/>
              <a:t>ARkit</a:t>
            </a:r>
            <a:r>
              <a:rPr lang="en" b="1" dirty="0"/>
              <a:t> - </a:t>
            </a:r>
            <a:r>
              <a:rPr lang="en-US" b="1" dirty="0" smtClean="0"/>
              <a:t>C</a:t>
            </a:r>
            <a:r>
              <a:rPr lang="en" b="1" dirty="0" err="1" smtClean="0"/>
              <a:t>oncepts</a:t>
            </a:r>
            <a:r>
              <a:rPr lang="en" b="1" dirty="0" smtClean="0"/>
              <a:t> </a:t>
            </a:r>
            <a:r>
              <a:rPr lang="en" b="1" dirty="0"/>
              <a:t>and working</a:t>
            </a:r>
            <a:endParaRPr b="1" dirty="0"/>
          </a:p>
        </p:txBody>
      </p:sp>
      <p:sp>
        <p:nvSpPr>
          <p:cNvPr id="105" name="Google Shape;105;p16"/>
          <p:cNvSpPr txBox="1"/>
          <p:nvPr/>
        </p:nvSpPr>
        <p:spPr>
          <a:xfrm>
            <a:off x="687000" y="1255525"/>
            <a:ext cx="7770000" cy="3375600"/>
          </a:xfrm>
          <a:prstGeom prst="rect">
            <a:avLst/>
          </a:prstGeom>
          <a:noFill/>
          <a:ln>
            <a:noFill/>
          </a:ln>
        </p:spPr>
        <p:txBody>
          <a:bodyPr spcFirstLastPara="1" wrap="square" lIns="91425" tIns="91425" rIns="91425" bIns="91425" anchor="t" anchorCtr="0">
            <a:noAutofit/>
          </a:bodyPr>
          <a:lstStyle/>
          <a:p>
            <a:pPr marL="457200" lvl="0" indent="-317500" algn="just" rtl="0">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The characteristics of ARkit is mainly to maintain a correspondence between the real-world and the virtual object and display it together in a live camera, giving the user an illusion of the virtual object being a part of the reality.</a:t>
            </a:r>
            <a:endParaRPr>
              <a:solidFill>
                <a:schemeClr val="dk1"/>
              </a:solidFill>
              <a:latin typeface="Roboto"/>
              <a:ea typeface="Roboto"/>
              <a:cs typeface="Roboto"/>
              <a:sym typeface="Roboto"/>
            </a:endParaRPr>
          </a:p>
          <a:p>
            <a:pPr marL="0" lvl="0" indent="0" algn="just" rtl="0">
              <a:spcBef>
                <a:spcPts val="0"/>
              </a:spcBef>
              <a:spcAft>
                <a:spcPts val="0"/>
              </a:spcAft>
              <a:buNone/>
            </a:pPr>
            <a:endParaRPr>
              <a:solidFill>
                <a:schemeClr val="dk1"/>
              </a:solidFill>
              <a:latin typeface="Roboto"/>
              <a:ea typeface="Roboto"/>
              <a:cs typeface="Roboto"/>
              <a:sym typeface="Roboto"/>
            </a:endParaRPr>
          </a:p>
          <a:p>
            <a:pPr marL="457200" lvl="0" indent="-317500" algn="just" rtl="0">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This is implemented with the help of a technique called </a:t>
            </a:r>
            <a:r>
              <a:rPr lang="en" b="1">
                <a:solidFill>
                  <a:schemeClr val="dk1"/>
                </a:solidFill>
                <a:latin typeface="Roboto"/>
                <a:ea typeface="Roboto"/>
                <a:cs typeface="Roboto"/>
                <a:sym typeface="Roboto"/>
              </a:rPr>
              <a:t>visual-inertial odometry</a:t>
            </a:r>
            <a:r>
              <a:rPr lang="en">
                <a:solidFill>
                  <a:schemeClr val="dk1"/>
                </a:solidFill>
                <a:latin typeface="Roboto"/>
                <a:ea typeface="Roboto"/>
                <a:cs typeface="Roboto"/>
                <a:sym typeface="Roboto"/>
              </a:rPr>
              <a:t>. With the help of motion sensors in the device and vision analysis of the scene rendered by the phones camera at </a:t>
            </a:r>
            <a:r>
              <a:rPr lang="en" b="1">
                <a:solidFill>
                  <a:schemeClr val="dk1"/>
                </a:solidFill>
                <a:latin typeface="Roboto"/>
                <a:ea typeface="Roboto"/>
                <a:cs typeface="Roboto"/>
                <a:sym typeface="Roboto"/>
              </a:rPr>
              <a:t>60 frames/second</a:t>
            </a:r>
            <a:r>
              <a:rPr lang="en">
                <a:solidFill>
                  <a:schemeClr val="dk1"/>
                </a:solidFill>
                <a:latin typeface="Roboto"/>
                <a:ea typeface="Roboto"/>
                <a:cs typeface="Roboto"/>
                <a:sym typeface="Roboto"/>
              </a:rPr>
              <a:t>,</a:t>
            </a:r>
            <a:r>
              <a:rPr lang="en" b="1">
                <a:solidFill>
                  <a:schemeClr val="dk1"/>
                </a:solidFill>
                <a:latin typeface="Roboto"/>
                <a:ea typeface="Roboto"/>
                <a:cs typeface="Roboto"/>
                <a:sym typeface="Roboto"/>
              </a:rPr>
              <a:t> </a:t>
            </a:r>
            <a:r>
              <a:rPr lang="en">
                <a:solidFill>
                  <a:schemeClr val="dk1"/>
                </a:solidFill>
                <a:latin typeface="Roboto"/>
                <a:ea typeface="Roboto"/>
                <a:cs typeface="Roboto"/>
                <a:sym typeface="Roboto"/>
              </a:rPr>
              <a:t>the position of the phone is kept track of.</a:t>
            </a:r>
            <a:endParaRPr>
              <a:solidFill>
                <a:schemeClr val="dk1"/>
              </a:solidFill>
              <a:latin typeface="Roboto"/>
              <a:ea typeface="Roboto"/>
              <a:cs typeface="Roboto"/>
              <a:sym typeface="Roboto"/>
            </a:endParaRPr>
          </a:p>
          <a:p>
            <a:pPr marL="0" lvl="0" indent="0" algn="just" rtl="0">
              <a:spcBef>
                <a:spcPts val="0"/>
              </a:spcBef>
              <a:spcAft>
                <a:spcPts val="0"/>
              </a:spcAft>
              <a:buNone/>
            </a:pPr>
            <a:endParaRPr>
              <a:solidFill>
                <a:schemeClr val="dk1"/>
              </a:solidFill>
              <a:latin typeface="Roboto"/>
              <a:ea typeface="Roboto"/>
              <a:cs typeface="Roboto"/>
              <a:sym typeface="Roboto"/>
            </a:endParaRPr>
          </a:p>
          <a:p>
            <a:pPr marL="457200" lvl="0" indent="-317500" algn="just" rtl="0">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The initial position of the device when the scene starts to get rendered is known as the </a:t>
            </a:r>
            <a:r>
              <a:rPr lang="en" b="1">
                <a:solidFill>
                  <a:schemeClr val="dk1"/>
                </a:solidFill>
                <a:latin typeface="Roboto"/>
                <a:ea typeface="Roboto"/>
                <a:cs typeface="Roboto"/>
                <a:sym typeface="Roboto"/>
              </a:rPr>
              <a:t>world origin</a:t>
            </a:r>
            <a:r>
              <a:rPr lang="en">
                <a:solidFill>
                  <a:schemeClr val="dk1"/>
                </a:solidFill>
                <a:latin typeface="Roboto"/>
                <a:ea typeface="Roboto"/>
                <a:cs typeface="Roboto"/>
                <a:sym typeface="Roboto"/>
              </a:rPr>
              <a:t> which displays the three coordinates axis.</a:t>
            </a:r>
            <a:endParaRPr>
              <a:solidFill>
                <a:schemeClr val="dk1"/>
              </a:solidFill>
              <a:latin typeface="Roboto"/>
              <a:ea typeface="Roboto"/>
              <a:cs typeface="Roboto"/>
              <a:sym typeface="Roboto"/>
            </a:endParaRPr>
          </a:p>
          <a:p>
            <a:pPr marL="457200" lvl="0" indent="0" algn="just" rtl="0">
              <a:spcBef>
                <a:spcPts val="0"/>
              </a:spcBef>
              <a:spcAft>
                <a:spcPts val="0"/>
              </a:spcAft>
              <a:buNone/>
            </a:pPr>
            <a:r>
              <a:rPr lang="en">
                <a:solidFill>
                  <a:schemeClr val="dk1"/>
                </a:solidFill>
                <a:latin typeface="Roboto"/>
                <a:ea typeface="Roboto"/>
                <a:cs typeface="Roboto"/>
                <a:sym typeface="Roboto"/>
              </a:rPr>
              <a:t>  </a:t>
            </a:r>
            <a:endParaRPr>
              <a:solidFill>
                <a:schemeClr val="dk1"/>
              </a:solidFill>
              <a:latin typeface="Roboto"/>
              <a:ea typeface="Roboto"/>
              <a:cs typeface="Roboto"/>
              <a:sym typeface="Roboto"/>
            </a:endParaRPr>
          </a:p>
          <a:p>
            <a:pPr marL="457200" lvl="0" indent="-317500" algn="just" rtl="0">
              <a:spcBef>
                <a:spcPts val="0"/>
              </a:spcBef>
              <a:spcAft>
                <a:spcPts val="0"/>
              </a:spcAft>
              <a:buClr>
                <a:schemeClr val="dk1"/>
              </a:buClr>
              <a:buSzPts val="1400"/>
              <a:buFont typeface="Roboto"/>
              <a:buChar char="●"/>
            </a:pPr>
            <a:r>
              <a:rPr lang="en" b="1">
                <a:solidFill>
                  <a:schemeClr val="dk1"/>
                </a:solidFill>
                <a:latin typeface="Roboto"/>
                <a:ea typeface="Roboto"/>
                <a:cs typeface="Roboto"/>
                <a:sym typeface="Roboto"/>
              </a:rPr>
              <a:t>World tracking </a:t>
            </a:r>
            <a:r>
              <a:rPr lang="en">
                <a:solidFill>
                  <a:schemeClr val="dk1"/>
                </a:solidFill>
                <a:latin typeface="Roboto"/>
                <a:ea typeface="Roboto"/>
                <a:cs typeface="Roboto"/>
                <a:sym typeface="Roboto"/>
              </a:rPr>
              <a:t>is another concept which uses the </a:t>
            </a:r>
            <a:r>
              <a:rPr lang="en" b="1">
                <a:solidFill>
                  <a:schemeClr val="dk1"/>
                </a:solidFill>
                <a:latin typeface="Roboto"/>
                <a:ea typeface="Roboto"/>
                <a:cs typeface="Roboto"/>
                <a:sym typeface="Roboto"/>
              </a:rPr>
              <a:t>accelerometer </a:t>
            </a:r>
            <a:r>
              <a:rPr lang="en">
                <a:solidFill>
                  <a:schemeClr val="dk1"/>
                </a:solidFill>
                <a:latin typeface="Roboto"/>
                <a:ea typeface="Roboto"/>
                <a:cs typeface="Roboto"/>
                <a:sym typeface="Roboto"/>
              </a:rPr>
              <a:t>to keep track of the device’s movement from the world origin. </a:t>
            </a:r>
            <a:r>
              <a:rPr lang="en" b="1">
                <a:solidFill>
                  <a:schemeClr val="dk1"/>
                </a:solidFill>
                <a:latin typeface="Roboto"/>
                <a:ea typeface="Roboto"/>
                <a:cs typeface="Roboto"/>
                <a:sym typeface="Roboto"/>
              </a:rPr>
              <a:t>Orientation tracking </a:t>
            </a:r>
            <a:r>
              <a:rPr lang="en">
                <a:solidFill>
                  <a:schemeClr val="dk1"/>
                </a:solidFill>
                <a:latin typeface="Roboto"/>
                <a:ea typeface="Roboto"/>
                <a:cs typeface="Roboto"/>
                <a:sym typeface="Roboto"/>
              </a:rPr>
              <a:t>keep track of the phones rotation with respect to the world origin with the help of the </a:t>
            </a:r>
            <a:r>
              <a:rPr lang="en" b="1">
                <a:solidFill>
                  <a:schemeClr val="dk1"/>
                </a:solidFill>
                <a:latin typeface="Roboto"/>
                <a:ea typeface="Roboto"/>
                <a:cs typeface="Roboto"/>
                <a:sym typeface="Roboto"/>
              </a:rPr>
              <a:t>gyroscope</a:t>
            </a:r>
            <a:r>
              <a:rPr lang="en">
                <a:solidFill>
                  <a:schemeClr val="dk1"/>
                </a:solidFill>
                <a:latin typeface="Roboto"/>
                <a:ea typeface="Roboto"/>
                <a:cs typeface="Roboto"/>
                <a:sym typeface="Roboto"/>
              </a:rPr>
              <a:t>. </a:t>
            </a:r>
            <a:endParaRPr>
              <a:solidFill>
                <a:schemeClr val="dk1"/>
              </a:solidFill>
              <a:latin typeface="Roboto"/>
              <a:ea typeface="Roboto"/>
              <a:cs typeface="Roboto"/>
              <a:sym typeface="Roboto"/>
            </a:endParaRPr>
          </a:p>
          <a:p>
            <a:pPr marL="0" lvl="0" indent="0" algn="just" rtl="0">
              <a:spcBef>
                <a:spcPts val="0"/>
              </a:spcBef>
              <a:spcAft>
                <a:spcPts val="0"/>
              </a:spcAft>
              <a:buNone/>
            </a:pPr>
            <a:endParaRPr>
              <a:solidFill>
                <a:schemeClr val="dk1"/>
              </a:solidFill>
              <a:latin typeface="Roboto"/>
              <a:ea typeface="Roboto"/>
              <a:cs typeface="Roboto"/>
              <a:sym typeface="Roboto"/>
            </a:endParaRPr>
          </a:p>
          <a:p>
            <a:pPr marL="0" lvl="0" indent="0" algn="just" rtl="0">
              <a:spcBef>
                <a:spcPts val="0"/>
              </a:spcBef>
              <a:spcAft>
                <a:spcPts val="0"/>
              </a:spcAft>
              <a:buNone/>
            </a:pPr>
            <a:endParaRPr>
              <a:solidFill>
                <a:schemeClr val="dk1"/>
              </a:solidFill>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ARkit - Concepts and working</a:t>
            </a:r>
            <a:endParaRPr b="1"/>
          </a:p>
          <a:p>
            <a:pPr marL="0" lvl="0" indent="0" algn="l" rtl="0">
              <a:spcBef>
                <a:spcPts val="0"/>
              </a:spcBef>
              <a:spcAft>
                <a:spcPts val="0"/>
              </a:spcAft>
              <a:buNone/>
            </a:pPr>
            <a:endParaRPr/>
          </a:p>
        </p:txBody>
      </p:sp>
      <p:sp>
        <p:nvSpPr>
          <p:cNvPr id="111" name="Google Shape;111;p17"/>
          <p:cNvSpPr txBox="1"/>
          <p:nvPr/>
        </p:nvSpPr>
        <p:spPr>
          <a:xfrm>
            <a:off x="687000" y="1255525"/>
            <a:ext cx="7770000" cy="337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a:ea typeface="Roboto"/>
              <a:cs typeface="Roboto"/>
              <a:sym typeface="Roboto"/>
            </a:endParaRPr>
          </a:p>
        </p:txBody>
      </p:sp>
      <p:sp>
        <p:nvSpPr>
          <p:cNvPr id="112" name="Google Shape;112;p17"/>
          <p:cNvSpPr txBox="1">
            <a:spLocks noGrp="1"/>
          </p:cNvSpPr>
          <p:nvPr>
            <p:ph type="body" idx="1"/>
          </p:nvPr>
        </p:nvSpPr>
        <p:spPr>
          <a:xfrm>
            <a:off x="216925" y="1292125"/>
            <a:ext cx="3999900" cy="3339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endParaRPr>
              <a:solidFill>
                <a:schemeClr val="dk1"/>
              </a:solidFill>
            </a:endParaRPr>
          </a:p>
          <a:p>
            <a:pPr marL="457200" lvl="0" indent="-317500" algn="just" rtl="0">
              <a:spcBef>
                <a:spcPts val="1600"/>
              </a:spcBef>
              <a:spcAft>
                <a:spcPts val="0"/>
              </a:spcAft>
              <a:buClr>
                <a:schemeClr val="dk1"/>
              </a:buClr>
              <a:buSzPts val="1400"/>
              <a:buChar char="●"/>
            </a:pPr>
            <a:r>
              <a:rPr lang="en">
                <a:solidFill>
                  <a:schemeClr val="dk1"/>
                </a:solidFill>
              </a:rPr>
              <a:t>With the help of the motion tracking and scene analysis, we can figure out the distance travelled by the device  using the coordinates of the start and end position which is available in the </a:t>
            </a:r>
            <a:r>
              <a:rPr lang="en" b="1">
                <a:solidFill>
                  <a:schemeClr val="dk1"/>
                </a:solidFill>
              </a:rPr>
              <a:t>transform matrix</a:t>
            </a:r>
            <a:r>
              <a:rPr lang="en">
                <a:solidFill>
                  <a:schemeClr val="dk1"/>
                </a:solidFill>
              </a:rPr>
              <a:t> and hence, the dimensions of the objects to return the volume.</a:t>
            </a:r>
            <a:endParaRPr>
              <a:solidFill>
                <a:schemeClr val="dk1"/>
              </a:solidFill>
            </a:endParaRPr>
          </a:p>
        </p:txBody>
      </p:sp>
      <p:pic>
        <p:nvPicPr>
          <p:cNvPr id="113" name="Google Shape;113;p17"/>
          <p:cNvPicPr preferRelativeResize="0"/>
          <p:nvPr/>
        </p:nvPicPr>
        <p:blipFill>
          <a:blip r:embed="rId3">
            <a:alphaModFix/>
          </a:blip>
          <a:stretch>
            <a:fillRect/>
          </a:stretch>
        </p:blipFill>
        <p:spPr>
          <a:xfrm>
            <a:off x="5624925" y="1734000"/>
            <a:ext cx="2256876" cy="2418651"/>
          </a:xfrm>
          <a:prstGeom prst="rect">
            <a:avLst/>
          </a:prstGeom>
          <a:noFill/>
          <a:ln>
            <a:noFill/>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2" name="Volumo ‐ Made with Clipchamp.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311700" y="410000"/>
            <a:ext cx="8520600" cy="733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200" b="1"/>
              <a:t>Accuracy</a:t>
            </a:r>
            <a:endParaRPr sz="4200" b="1"/>
          </a:p>
        </p:txBody>
      </p:sp>
      <p:graphicFrame>
        <p:nvGraphicFramePr>
          <p:cNvPr id="123" name="Google Shape;123;p19"/>
          <p:cNvGraphicFramePr/>
          <p:nvPr/>
        </p:nvGraphicFramePr>
        <p:xfrm>
          <a:off x="715600" y="1362650"/>
          <a:ext cx="2945350" cy="3073650"/>
        </p:xfrm>
        <a:graphic>
          <a:graphicData uri="http://schemas.openxmlformats.org/drawingml/2006/table">
            <a:tbl>
              <a:tblPr>
                <a:noFill/>
                <a:tableStyleId>{5CF98AF4-FD7C-46A2-8236-C6F67905C4F0}</a:tableStyleId>
              </a:tblPr>
              <a:tblGrid>
                <a:gridCol w="1472675"/>
                <a:gridCol w="1472675"/>
              </a:tblGrid>
              <a:tr h="512275">
                <a:tc>
                  <a:txBody>
                    <a:bodyPr/>
                    <a:lstStyle/>
                    <a:p>
                      <a:pPr marL="0" lvl="0" indent="0" algn="l" rtl="0">
                        <a:spcBef>
                          <a:spcPts val="0"/>
                        </a:spcBef>
                        <a:spcAft>
                          <a:spcPts val="0"/>
                        </a:spcAft>
                        <a:buNone/>
                      </a:pPr>
                      <a:r>
                        <a:rPr lang="en">
                          <a:solidFill>
                            <a:schemeClr val="dk1"/>
                          </a:solidFill>
                        </a:rPr>
                        <a:t>Length</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solidFill>
                            <a:schemeClr val="dk1"/>
                          </a:solidFill>
                        </a:rPr>
                        <a:t>Accuracy</a:t>
                      </a:r>
                      <a:endParaRPr>
                        <a:solidFill>
                          <a:schemeClr val="dk1"/>
                        </a:solidFill>
                      </a:endParaRPr>
                    </a:p>
                  </a:txBody>
                  <a:tcPr marL="91425" marR="91425" marT="91425" marB="91425"/>
                </a:tc>
              </a:tr>
              <a:tr h="512275">
                <a:tc>
                  <a:txBody>
                    <a:bodyPr/>
                    <a:lstStyle/>
                    <a:p>
                      <a:pPr marL="0" lvl="0" indent="0" algn="l" rtl="0">
                        <a:spcBef>
                          <a:spcPts val="0"/>
                        </a:spcBef>
                        <a:spcAft>
                          <a:spcPts val="0"/>
                        </a:spcAft>
                        <a:buNone/>
                      </a:pPr>
                      <a:r>
                        <a:rPr lang="en">
                          <a:solidFill>
                            <a:schemeClr val="dk1"/>
                          </a:solidFill>
                        </a:rPr>
                        <a:t>1 cm</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t>0.95</a:t>
                      </a:r>
                      <a:endParaRPr/>
                    </a:p>
                  </a:txBody>
                  <a:tcPr marL="91425" marR="91425" marT="91425" marB="91425"/>
                </a:tc>
              </a:tr>
              <a:tr h="512275">
                <a:tc>
                  <a:txBody>
                    <a:bodyPr/>
                    <a:lstStyle/>
                    <a:p>
                      <a:pPr marL="0" lvl="0" indent="0" algn="l" rtl="0">
                        <a:spcBef>
                          <a:spcPts val="0"/>
                        </a:spcBef>
                        <a:spcAft>
                          <a:spcPts val="0"/>
                        </a:spcAft>
                        <a:buNone/>
                      </a:pPr>
                      <a:r>
                        <a:rPr lang="en">
                          <a:solidFill>
                            <a:schemeClr val="dk1"/>
                          </a:solidFill>
                        </a:rPr>
                        <a:t>10 cm</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t>0.99</a:t>
                      </a:r>
                      <a:endParaRPr/>
                    </a:p>
                  </a:txBody>
                  <a:tcPr marL="91425" marR="91425" marT="91425" marB="91425"/>
                </a:tc>
              </a:tr>
              <a:tr h="512275">
                <a:tc>
                  <a:txBody>
                    <a:bodyPr/>
                    <a:lstStyle/>
                    <a:p>
                      <a:pPr marL="0" lvl="0" indent="0" algn="l" rtl="0">
                        <a:spcBef>
                          <a:spcPts val="0"/>
                        </a:spcBef>
                        <a:spcAft>
                          <a:spcPts val="0"/>
                        </a:spcAft>
                        <a:buNone/>
                      </a:pPr>
                      <a:r>
                        <a:rPr lang="en">
                          <a:solidFill>
                            <a:schemeClr val="dk1"/>
                          </a:solidFill>
                        </a:rPr>
                        <a:t>50 cm</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t>0.98</a:t>
                      </a:r>
                      <a:endParaRPr/>
                    </a:p>
                  </a:txBody>
                  <a:tcPr marL="91425" marR="91425" marT="91425" marB="91425"/>
                </a:tc>
              </a:tr>
              <a:tr h="512275">
                <a:tc>
                  <a:txBody>
                    <a:bodyPr/>
                    <a:lstStyle/>
                    <a:p>
                      <a:pPr marL="0" lvl="0" indent="0" algn="l" rtl="0">
                        <a:spcBef>
                          <a:spcPts val="0"/>
                        </a:spcBef>
                        <a:spcAft>
                          <a:spcPts val="0"/>
                        </a:spcAft>
                        <a:buNone/>
                      </a:pPr>
                      <a:r>
                        <a:rPr lang="en">
                          <a:solidFill>
                            <a:schemeClr val="dk1"/>
                          </a:solidFill>
                        </a:rPr>
                        <a:t>5 m</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t>0.96</a:t>
                      </a:r>
                      <a:endParaRPr/>
                    </a:p>
                  </a:txBody>
                  <a:tcPr marL="91425" marR="91425" marT="91425" marB="91425"/>
                </a:tc>
              </a:tr>
              <a:tr h="512275">
                <a:tc>
                  <a:txBody>
                    <a:bodyPr/>
                    <a:lstStyle/>
                    <a:p>
                      <a:pPr marL="0" lvl="0" indent="0" algn="l" rtl="0">
                        <a:spcBef>
                          <a:spcPts val="0"/>
                        </a:spcBef>
                        <a:spcAft>
                          <a:spcPts val="0"/>
                        </a:spcAft>
                        <a:buNone/>
                      </a:pPr>
                      <a:r>
                        <a:rPr lang="en">
                          <a:solidFill>
                            <a:schemeClr val="dk1"/>
                          </a:solidFill>
                        </a:rPr>
                        <a:t>10 m</a:t>
                      </a:r>
                      <a:endParaRPr>
                        <a:solidFill>
                          <a:schemeClr val="dk1"/>
                        </a:solidFill>
                      </a:endParaRPr>
                    </a:p>
                  </a:txBody>
                  <a:tcPr marL="91425" marR="91425" marT="91425" marB="91425"/>
                </a:tc>
                <a:tc>
                  <a:txBody>
                    <a:bodyPr/>
                    <a:lstStyle/>
                    <a:p>
                      <a:pPr marL="0" lvl="0" indent="0" algn="l" rtl="0">
                        <a:spcBef>
                          <a:spcPts val="0"/>
                        </a:spcBef>
                        <a:spcAft>
                          <a:spcPts val="0"/>
                        </a:spcAft>
                        <a:buNone/>
                      </a:pPr>
                      <a:r>
                        <a:rPr lang="en"/>
                        <a:t>0.93</a:t>
                      </a:r>
                      <a:endParaRPr/>
                    </a:p>
                  </a:txBody>
                  <a:tcPr marL="91425" marR="91425" marT="91425" marB="91425"/>
                </a:tc>
              </a:tr>
            </a:tbl>
          </a:graphicData>
        </a:graphic>
      </p:graphicFrame>
      <p:pic>
        <p:nvPicPr>
          <p:cNvPr id="124" name="Google Shape;124;p19"/>
          <p:cNvPicPr preferRelativeResize="0"/>
          <p:nvPr/>
        </p:nvPicPr>
        <p:blipFill>
          <a:blip r:embed="rId3">
            <a:alphaModFix/>
          </a:blip>
          <a:stretch>
            <a:fillRect/>
          </a:stretch>
        </p:blipFill>
        <p:spPr>
          <a:xfrm>
            <a:off x="4572000" y="1551175"/>
            <a:ext cx="4147175" cy="2696575"/>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0"/>
          <p:cNvSpPr txBox="1">
            <a:spLocks noGrp="1"/>
          </p:cNvSpPr>
          <p:nvPr>
            <p:ph type="title"/>
          </p:nvPr>
        </p:nvSpPr>
        <p:spPr>
          <a:xfrm>
            <a:off x="312850" y="1601175"/>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200" b="1"/>
              <a:t>Drawbacks of ARkit</a:t>
            </a:r>
            <a:endParaRPr sz="4200" b="1"/>
          </a:p>
        </p:txBody>
      </p:sp>
      <p:sp>
        <p:nvSpPr>
          <p:cNvPr id="130" name="Google Shape;130;p20"/>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just" rtl="0">
              <a:spcBef>
                <a:spcPts val="0"/>
              </a:spcBef>
              <a:spcAft>
                <a:spcPts val="0"/>
              </a:spcAft>
              <a:buSzPts val="1800"/>
              <a:buChar char="●"/>
            </a:pPr>
            <a:r>
              <a:rPr lang="en"/>
              <a:t>Vertical plane detection is difficult without a plane surface in the background to locate the feature points.</a:t>
            </a:r>
            <a:endParaRPr/>
          </a:p>
          <a:p>
            <a:pPr marL="457200" lvl="0" indent="-342900" algn="just" rtl="0">
              <a:spcBef>
                <a:spcPts val="0"/>
              </a:spcBef>
              <a:spcAft>
                <a:spcPts val="0"/>
              </a:spcAft>
              <a:buSzPts val="1800"/>
              <a:buChar char="●"/>
            </a:pPr>
            <a:r>
              <a:rPr lang="en"/>
              <a:t>The surrounding brightness is important for detecting anchor points. Lesser the amount of brightness, lesser the number of feature points. </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1"/>
          <p:cNvSpPr txBox="1">
            <a:spLocks noGrp="1"/>
          </p:cNvSpPr>
          <p:nvPr>
            <p:ph type="title"/>
          </p:nvPr>
        </p:nvSpPr>
        <p:spPr>
          <a:xfrm>
            <a:off x="277350" y="1789500"/>
            <a:ext cx="4045200" cy="1564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Conclusion and future works</a:t>
            </a:r>
            <a:endParaRPr b="1"/>
          </a:p>
        </p:txBody>
      </p:sp>
      <p:sp>
        <p:nvSpPr>
          <p:cNvPr id="136" name="Google Shape;136;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just" rtl="0">
              <a:spcBef>
                <a:spcPts val="0"/>
              </a:spcBef>
              <a:spcAft>
                <a:spcPts val="0"/>
              </a:spcAft>
              <a:buSzPts val="1800"/>
              <a:buChar char="●"/>
            </a:pPr>
            <a:r>
              <a:rPr lang="en"/>
              <a:t>Hence, an iOS application has been built to measure the dimensions of objects and returns the volume using ARkit.</a:t>
            </a:r>
            <a:endParaRPr/>
          </a:p>
          <a:p>
            <a:pPr marL="457200" lvl="0" indent="-342900" algn="just" rtl="0">
              <a:spcBef>
                <a:spcPts val="0"/>
              </a:spcBef>
              <a:spcAft>
                <a:spcPts val="0"/>
              </a:spcAft>
              <a:buSzPts val="1800"/>
              <a:buChar char="●"/>
            </a:pPr>
            <a:r>
              <a:rPr lang="en"/>
              <a:t>ARkit 2 can be used to improve this application as it provides a feature called Object-Detection.</a:t>
            </a:r>
            <a:endParaRPr/>
          </a:p>
          <a:p>
            <a:pPr marL="457200" lvl="0" indent="-342900" algn="just" rtl="0">
              <a:spcBef>
                <a:spcPts val="0"/>
              </a:spcBef>
              <a:spcAft>
                <a:spcPts val="0"/>
              </a:spcAft>
              <a:buSzPts val="1800"/>
              <a:buChar char="●"/>
            </a:pPr>
            <a:r>
              <a:rPr lang="en"/>
              <a:t>Volumes of irregular shaped 3-D objects can be measured using this feature. </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684</TotalTime>
  <Words>645</Words>
  <Application>Microsoft Macintosh PowerPoint</Application>
  <PresentationFormat>On-screen Show (16:9)</PresentationFormat>
  <Paragraphs>57</Paragraphs>
  <Slides>11</Slides>
  <Notes>11</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Roboto</vt:lpstr>
      <vt:lpstr>Geometric</vt:lpstr>
      <vt:lpstr>Finding the volume of objects using ARkit</vt:lpstr>
      <vt:lpstr>Volumo</vt:lpstr>
      <vt:lpstr>The motivation</vt:lpstr>
      <vt:lpstr>ARkit - Concepts and working</vt:lpstr>
      <vt:lpstr>ARkit - Concepts and working </vt:lpstr>
      <vt:lpstr>PowerPoint Presentation</vt:lpstr>
      <vt:lpstr>Accuracy</vt:lpstr>
      <vt:lpstr>Drawbacks of ARkit</vt:lpstr>
      <vt:lpstr>Conclusion and future works</vt:lpstr>
      <vt:lpstr>  Questions? </vt:lpstr>
      <vt:lpstr>Reference</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Finding the volume of objects using ARkit</dc:title>
  <cp:lastModifiedBy>Ashwin Sajiv Purushothama Babu</cp:lastModifiedBy>
  <cp:revision>6</cp:revision>
  <cp:lastPrinted>2019-06-05T09:17:16Z</cp:lastPrinted>
  <dcterms:modified xsi:type="dcterms:W3CDTF">2019-06-23T13:10:39Z</dcterms:modified>
</cp:coreProperties>
</file>